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9" r:id="rId4"/>
  </p:sldMasterIdLst>
  <p:handoutMasterIdLst>
    <p:handoutMasterId r:id="rId21"/>
  </p:handoutMasterIdLst>
  <p:sldIdLst>
    <p:sldId id="256" r:id="rId5"/>
    <p:sldId id="266" r:id="rId6"/>
    <p:sldId id="267" r:id="rId7"/>
    <p:sldId id="260" r:id="rId8"/>
    <p:sldId id="261" r:id="rId9"/>
    <p:sldId id="257" r:id="rId10"/>
    <p:sldId id="271" r:id="rId11"/>
    <p:sldId id="259" r:id="rId12"/>
    <p:sldId id="272" r:id="rId13"/>
    <p:sldId id="262" r:id="rId14"/>
    <p:sldId id="263" r:id="rId15"/>
    <p:sldId id="264" r:id="rId16"/>
    <p:sldId id="265" r:id="rId17"/>
    <p:sldId id="268" r:id="rId18"/>
    <p:sldId id="270" r:id="rId19"/>
    <p:sldId id="273" r:id="rId20"/>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Farrell" initials="GF" lastIdx="2" clrIdx="0">
    <p:extLst>
      <p:ext uri="{19B8F6BF-5375-455C-9EA6-DF929625EA0E}">
        <p15:presenceInfo xmlns:p15="http://schemas.microsoft.com/office/powerpoint/2012/main" userId="Gemma Farr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F6CE415E-1D16-4227-9AF1-724FBA0DAC78}" type="datetimeFigureOut">
              <a:rPr lang="en-GB" smtClean="0"/>
              <a:t>22/05/2024</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5774A05B-970C-442C-A9D9-D36648F79243}" type="slidenum">
              <a:rPr lang="en-GB" smtClean="0"/>
              <a:t>‹#›</a:t>
            </a:fld>
            <a:endParaRPr lang="en-GB"/>
          </a:p>
        </p:txBody>
      </p:sp>
    </p:spTree>
    <p:extLst>
      <p:ext uri="{BB962C8B-B14F-4D97-AF65-F5344CB8AC3E}">
        <p14:creationId xmlns:p14="http://schemas.microsoft.com/office/powerpoint/2010/main" val="216960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900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5994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10169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447362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41745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99062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32936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355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86B75A-687E-405C-8A0B-8D00578BA2C3}" type="datetimeFigureOut">
              <a:rPr lang="en-US" smtClean="0"/>
              <a:pPr/>
              <a:t>5/22/2024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493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051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405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613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88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158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04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675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135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5/22/2024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0317483"/>
      </p:ext>
    </p:extLst>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Statement of service</a:t>
            </a:r>
            <a:endParaRPr lang="en-GB" dirty="0"/>
          </a:p>
        </p:txBody>
      </p:sp>
      <p:sp>
        <p:nvSpPr>
          <p:cNvPr id="3" name="Subtitle 2"/>
          <p:cNvSpPr>
            <a:spLocks noGrp="1"/>
          </p:cNvSpPr>
          <p:nvPr>
            <p:ph type="subTitle" idx="1"/>
          </p:nvPr>
        </p:nvSpPr>
        <p:spPr/>
        <p:txBody>
          <a:bodyPr/>
          <a:lstStyle/>
          <a:p>
            <a:r>
              <a:rPr lang="en-GB" dirty="0" smtClean="0"/>
              <a:t>Pastoral &amp; Family support at Holbrook School for Autism</a:t>
            </a:r>
            <a:endParaRPr lang="en-GB" dirty="0"/>
          </a:p>
        </p:txBody>
      </p:sp>
    </p:spTree>
    <p:extLst>
      <p:ext uri="{BB962C8B-B14F-4D97-AF65-F5344CB8AC3E}">
        <p14:creationId xmlns:p14="http://schemas.microsoft.com/office/powerpoint/2010/main" val="108060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Consulting with families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We </a:t>
            </a:r>
            <a:r>
              <a:rPr lang="en-GB" dirty="0"/>
              <a:t>encourage all parents/carers to engage with the school. Correspondence from school to home includes; school website; </a:t>
            </a:r>
            <a:r>
              <a:rPr lang="en-GB" dirty="0" err="1" smtClean="0"/>
              <a:t>ParentPay</a:t>
            </a:r>
            <a:r>
              <a:rPr lang="en-GB" dirty="0" smtClean="0"/>
              <a:t>; telephone </a:t>
            </a:r>
            <a:r>
              <a:rPr lang="en-GB" dirty="0"/>
              <a:t>conversations; annual review meetings; parent consultations; Seesaw; social media and termly newsletters.</a:t>
            </a:r>
          </a:p>
          <a:p>
            <a:r>
              <a:rPr lang="en-GB" dirty="0"/>
              <a:t>We have parental governors on the governing body to ensure parents are represented within decisions made relating to the development of the school.</a:t>
            </a:r>
          </a:p>
          <a:p>
            <a:r>
              <a:rPr lang="en-GB" dirty="0"/>
              <a:t>Where possible, parents are involved, through consultation, about changes in school through informal and formal discussions, and occasionally direct consultation. Parent questionnaires are sent out at least annually to gather parent views on the school’s effectiveness in different areas.</a:t>
            </a:r>
          </a:p>
          <a:p>
            <a:r>
              <a:rPr lang="en-GB" dirty="0"/>
              <a:t>The school holds various open mornings; fayres; sports days; coffee mornings throughout the year to encourage parents to be actively involved in the wider school.</a:t>
            </a:r>
          </a:p>
          <a:p>
            <a:pPr marL="0" indent="0">
              <a:buNone/>
            </a:pPr>
            <a:endParaRPr lang="en-GB" dirty="0"/>
          </a:p>
        </p:txBody>
      </p:sp>
    </p:spTree>
    <p:extLst>
      <p:ext uri="{BB962C8B-B14F-4D97-AF65-F5344CB8AC3E}">
        <p14:creationId xmlns:p14="http://schemas.microsoft.com/office/powerpoint/2010/main" val="1649072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External organisations</a:t>
            </a:r>
            <a:endParaRPr lang="en-GB" dirty="0"/>
          </a:p>
        </p:txBody>
      </p:sp>
      <p:sp>
        <p:nvSpPr>
          <p:cNvPr id="3" name="Content Placeholder 2"/>
          <p:cNvSpPr>
            <a:spLocks noGrp="1"/>
          </p:cNvSpPr>
          <p:nvPr>
            <p:ph idx="1"/>
          </p:nvPr>
        </p:nvSpPr>
        <p:spPr>
          <a:xfrm>
            <a:off x="680321" y="2374972"/>
            <a:ext cx="9613861" cy="3911528"/>
          </a:xfrm>
        </p:spPr>
        <p:txBody>
          <a:bodyPr>
            <a:noAutofit/>
          </a:bodyPr>
          <a:lstStyle/>
          <a:p>
            <a:r>
              <a:rPr lang="en-US" sz="1400" dirty="0" smtClean="0"/>
              <a:t>FASST – </a:t>
            </a:r>
            <a:r>
              <a:rPr lang="en-GB" sz="1400" dirty="0"/>
              <a:t>Esteem Family And Student Support Team work with families and young people who attend one of our academies or one of the schools that have commissioned this service. We live and breathe the visions and values of our Trust and strive to ensure we evidence them in the support we provide to our communities</a:t>
            </a:r>
            <a:r>
              <a:rPr lang="en-GB" sz="1400" dirty="0" smtClean="0"/>
              <a:t>.</a:t>
            </a:r>
          </a:p>
          <a:p>
            <a:r>
              <a:rPr lang="en-US" sz="1400" dirty="0" smtClean="0"/>
              <a:t>Derbyshire </a:t>
            </a:r>
            <a:r>
              <a:rPr lang="en-US" sz="1400" dirty="0"/>
              <a:t>Information, Advice &amp; Support Service (DIASS) for Special Educational Needs and Disabilities (formerly Parent Partnership) provide free, impartial and confidential information to parents and children and young people on issues around education, health and social care, relating to special educational provision.</a:t>
            </a:r>
            <a:endParaRPr lang="en-GB" sz="1400" dirty="0"/>
          </a:p>
          <a:p>
            <a:r>
              <a:rPr lang="en-GB" sz="1400" dirty="0" smtClean="0"/>
              <a:t>Occupational </a:t>
            </a:r>
            <a:r>
              <a:rPr lang="en-GB" sz="1400" dirty="0"/>
              <a:t>therapists; speech and language therapists; clinical psychologist; educational psychologists are commissioned by the school to provide their expertise and input into students individual programmes. There are regular meetings with the different professionals to ensure consistency of approach and most training opportunities are open to all extended team members.</a:t>
            </a:r>
          </a:p>
          <a:p>
            <a:r>
              <a:rPr lang="en-GB" sz="1400" dirty="0"/>
              <a:t>Social workers may be allocated by </a:t>
            </a:r>
            <a:r>
              <a:rPr lang="en-GB" sz="1400" dirty="0" smtClean="0"/>
              <a:t>locality or the </a:t>
            </a:r>
            <a:r>
              <a:rPr lang="en-GB" sz="1400" dirty="0"/>
              <a:t>disabled children’s team and their work with the school is based on each individuals/families requirements. The school also work closely with CAMHS and LD CAMHS to ensure students and their families get the correct support to promote emotional and behavioural wellbeing.</a:t>
            </a:r>
          </a:p>
          <a:p>
            <a:r>
              <a:rPr lang="en-GB" sz="1400" dirty="0"/>
              <a:t>Transport to school is organised by the local authority, not the school. Transport staff are employed by the different transport companies</a:t>
            </a:r>
            <a:r>
              <a:rPr lang="en-GB" sz="1400" dirty="0" smtClean="0"/>
              <a:t>.</a:t>
            </a:r>
            <a:endParaRPr lang="en-GB" sz="1400" dirty="0"/>
          </a:p>
        </p:txBody>
      </p:sp>
    </p:spTree>
    <p:extLst>
      <p:ext uri="{BB962C8B-B14F-4D97-AF65-F5344CB8AC3E}">
        <p14:creationId xmlns:p14="http://schemas.microsoft.com/office/powerpoint/2010/main" val="269553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Who to contact with concerns</a:t>
            </a:r>
            <a:endParaRPr lang="en-GB" dirty="0"/>
          </a:p>
        </p:txBody>
      </p:sp>
      <p:sp>
        <p:nvSpPr>
          <p:cNvPr id="9" name="Content Placeholder 8"/>
          <p:cNvSpPr>
            <a:spLocks noGrp="1"/>
          </p:cNvSpPr>
          <p:nvPr>
            <p:ph idx="1"/>
          </p:nvPr>
        </p:nvSpPr>
        <p:spPr>
          <a:xfrm>
            <a:off x="680321" y="2336872"/>
            <a:ext cx="9613861" cy="3936927"/>
          </a:xfrm>
        </p:spPr>
        <p:txBody>
          <a:bodyPr>
            <a:normAutofit fontScale="85000" lnSpcReduction="10000"/>
          </a:bodyPr>
          <a:lstStyle/>
          <a:p>
            <a:r>
              <a:rPr lang="en-GB" dirty="0" smtClean="0"/>
              <a:t>Students </a:t>
            </a:r>
            <a:r>
              <a:rPr lang="en-GB" dirty="0"/>
              <a:t>are encouraged to talk to a member of staff if they are worried or concerned.</a:t>
            </a:r>
          </a:p>
          <a:p>
            <a:r>
              <a:rPr lang="en-GB" dirty="0"/>
              <a:t>All of our staff receive regular safeguarding training and work in line with the most up to date legislation to ensure the safety and wellbeing of our students. Staff are trained to identify and raise any concerns which may affect the welfare of our students. Due to the differing needs of our students our staff may advocate on the students behalf if they have any concerns. </a:t>
            </a:r>
          </a:p>
          <a:p>
            <a:r>
              <a:rPr lang="en-GB" dirty="0"/>
              <a:t>Visitors to the school are asked to read our safeguarding information to ensure they are aware of their duty of care to safeguard our students.</a:t>
            </a:r>
          </a:p>
          <a:p>
            <a:r>
              <a:rPr lang="en-GB" dirty="0"/>
              <a:t>The safeguarding team is displayed throughout the school, including photographs of individuals, in an accessible format for all students and staff.</a:t>
            </a:r>
          </a:p>
          <a:p>
            <a:r>
              <a:rPr lang="en-GB" dirty="0"/>
              <a:t>There is a link to Parent View on our website which directs feedback to Ofsted about our school.</a:t>
            </a:r>
          </a:p>
          <a:p>
            <a:endParaRPr lang="en-GB" dirty="0"/>
          </a:p>
        </p:txBody>
      </p:sp>
    </p:spTree>
    <p:extLst>
      <p:ext uri="{BB962C8B-B14F-4D97-AF65-F5344CB8AC3E}">
        <p14:creationId xmlns:p14="http://schemas.microsoft.com/office/powerpoint/2010/main" val="1279556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LA’s Local offer</a:t>
            </a:r>
            <a:endParaRPr lang="en-GB" dirty="0"/>
          </a:p>
        </p:txBody>
      </p:sp>
      <p:sp>
        <p:nvSpPr>
          <p:cNvPr id="3" name="Content Placeholder 2"/>
          <p:cNvSpPr>
            <a:spLocks noGrp="1"/>
          </p:cNvSpPr>
          <p:nvPr>
            <p:ph idx="1"/>
          </p:nvPr>
        </p:nvSpPr>
        <p:spPr/>
        <p:txBody>
          <a:bodyPr>
            <a:normAutofit lnSpcReduction="10000"/>
          </a:bodyPr>
          <a:lstStyle/>
          <a:p>
            <a:r>
              <a:rPr lang="en-GB" dirty="0" smtClean="0"/>
              <a:t>There </a:t>
            </a:r>
            <a:r>
              <a:rPr lang="en-GB" dirty="0"/>
              <a:t>is a link on our website to Derbyshire County Councils Special Educational Needs and Disabilities Local Offer. </a:t>
            </a:r>
            <a:r>
              <a:rPr lang="en-GB" dirty="0" smtClean="0"/>
              <a:t>Derbyshire's </a:t>
            </a:r>
            <a:r>
              <a:rPr lang="en-GB" dirty="0"/>
              <a:t>local offer includes leisure and activity providers, health and care services, education providers and support groups.</a:t>
            </a:r>
          </a:p>
          <a:p>
            <a:r>
              <a:rPr lang="en-GB" dirty="0"/>
              <a:t>The local offer simply aims to pull information about available services into one place and make it clear and accessible for families.</a:t>
            </a:r>
          </a:p>
          <a:p>
            <a:r>
              <a:rPr lang="en-GB" dirty="0"/>
              <a:t>Holbrook School for Autism contributes to the local offer by providing education for special education for students with an EHCP and diagnosis of autism. </a:t>
            </a:r>
          </a:p>
          <a:p>
            <a:endParaRPr lang="en-GB" dirty="0"/>
          </a:p>
        </p:txBody>
      </p:sp>
    </p:spTree>
    <p:extLst>
      <p:ext uri="{BB962C8B-B14F-4D97-AF65-F5344CB8AC3E}">
        <p14:creationId xmlns:p14="http://schemas.microsoft.com/office/powerpoint/2010/main" val="193649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Our professional development</a:t>
            </a:r>
            <a:endParaRPr lang="en-GB" dirty="0"/>
          </a:p>
        </p:txBody>
      </p:sp>
      <p:pic>
        <p:nvPicPr>
          <p:cNvPr id="9" name="Picture 8"/>
          <p:cNvPicPr>
            <a:picLocks noChangeAspect="1"/>
          </p:cNvPicPr>
          <p:nvPr/>
        </p:nvPicPr>
        <p:blipFill>
          <a:blip r:embed="rId2"/>
          <a:stretch>
            <a:fillRect/>
          </a:stretch>
        </p:blipFill>
        <p:spPr>
          <a:xfrm>
            <a:off x="514955" y="2491530"/>
            <a:ext cx="2702494" cy="2441688"/>
          </a:xfrm>
          <a:prstGeom prst="rect">
            <a:avLst/>
          </a:prstGeom>
        </p:spPr>
      </p:pic>
      <p:sp>
        <p:nvSpPr>
          <p:cNvPr id="12" name="TextBox 11"/>
          <p:cNvSpPr txBox="1"/>
          <p:nvPr/>
        </p:nvSpPr>
        <p:spPr>
          <a:xfrm>
            <a:off x="6467912" y="5234730"/>
            <a:ext cx="5167618" cy="369332"/>
          </a:xfrm>
          <a:prstGeom prst="rect">
            <a:avLst/>
          </a:prstGeom>
          <a:noFill/>
        </p:spPr>
        <p:txBody>
          <a:bodyPr wrap="square" rtlCol="0">
            <a:spAutoFit/>
          </a:bodyPr>
          <a:lstStyle/>
          <a:p>
            <a:endParaRPr lang="en-GB" dirty="0"/>
          </a:p>
        </p:txBody>
      </p:sp>
      <p:pic>
        <p:nvPicPr>
          <p:cNvPr id="13" name="Picture 12"/>
          <p:cNvPicPr>
            <a:picLocks noChangeAspect="1"/>
          </p:cNvPicPr>
          <p:nvPr/>
        </p:nvPicPr>
        <p:blipFill>
          <a:blip r:embed="rId3"/>
          <a:stretch>
            <a:fillRect/>
          </a:stretch>
        </p:blipFill>
        <p:spPr>
          <a:xfrm>
            <a:off x="150134" y="5385557"/>
            <a:ext cx="5163760" cy="365792"/>
          </a:xfrm>
          <a:prstGeom prst="rect">
            <a:avLst/>
          </a:prstGeom>
        </p:spPr>
      </p:pic>
      <p:sp>
        <p:nvSpPr>
          <p:cNvPr id="15" name="TextBox 14"/>
          <p:cNvSpPr txBox="1"/>
          <p:nvPr/>
        </p:nvSpPr>
        <p:spPr>
          <a:xfrm>
            <a:off x="1127153" y="2039191"/>
            <a:ext cx="1478097" cy="369332"/>
          </a:xfrm>
          <a:prstGeom prst="rect">
            <a:avLst/>
          </a:prstGeom>
          <a:noFill/>
        </p:spPr>
        <p:txBody>
          <a:bodyPr wrap="none" rtlCol="0">
            <a:spAutoFit/>
          </a:bodyPr>
          <a:lstStyle/>
          <a:p>
            <a:r>
              <a:rPr lang="en-GB" dirty="0" smtClean="0"/>
              <a:t>Kelly Thorne</a:t>
            </a:r>
            <a:endParaRPr lang="en-GB" dirty="0"/>
          </a:p>
        </p:txBody>
      </p:sp>
      <p:sp>
        <p:nvSpPr>
          <p:cNvPr id="17" name="TextBox 16"/>
          <p:cNvSpPr txBox="1"/>
          <p:nvPr/>
        </p:nvSpPr>
        <p:spPr>
          <a:xfrm>
            <a:off x="6616174" y="2154464"/>
            <a:ext cx="1726755" cy="369332"/>
          </a:xfrm>
          <a:prstGeom prst="rect">
            <a:avLst/>
          </a:prstGeom>
          <a:noFill/>
        </p:spPr>
        <p:txBody>
          <a:bodyPr wrap="none" rtlCol="0">
            <a:spAutoFit/>
          </a:bodyPr>
          <a:lstStyle/>
          <a:p>
            <a:r>
              <a:rPr lang="en-GB" dirty="0" smtClean="0"/>
              <a:t>Gemma Farrell</a:t>
            </a:r>
            <a:endParaRPr lang="en-GB" dirty="0"/>
          </a:p>
        </p:txBody>
      </p:sp>
      <p:pic>
        <p:nvPicPr>
          <p:cNvPr id="2" name="Picture 1"/>
          <p:cNvPicPr>
            <a:picLocks noChangeAspect="1"/>
          </p:cNvPicPr>
          <p:nvPr/>
        </p:nvPicPr>
        <p:blipFill>
          <a:blip r:embed="rId4"/>
          <a:stretch>
            <a:fillRect/>
          </a:stretch>
        </p:blipFill>
        <p:spPr>
          <a:xfrm>
            <a:off x="6327026" y="2523796"/>
            <a:ext cx="2305050" cy="2438400"/>
          </a:xfrm>
          <a:prstGeom prst="rect">
            <a:avLst/>
          </a:prstGeom>
        </p:spPr>
      </p:pic>
      <p:sp>
        <p:nvSpPr>
          <p:cNvPr id="3" name="TextBox 2"/>
          <p:cNvSpPr txBox="1"/>
          <p:nvPr/>
        </p:nvSpPr>
        <p:spPr>
          <a:xfrm>
            <a:off x="8888951" y="2590281"/>
            <a:ext cx="2746579" cy="3046988"/>
          </a:xfrm>
          <a:prstGeom prst="rect">
            <a:avLst/>
          </a:prstGeom>
          <a:noFill/>
        </p:spPr>
        <p:txBody>
          <a:bodyPr wrap="square" rtlCol="0">
            <a:spAutoFit/>
          </a:bodyPr>
          <a:lstStyle/>
          <a:p>
            <a:r>
              <a:rPr lang="en-GB" sz="1200" dirty="0" smtClean="0"/>
              <a:t>Gemma has worked at Holbrook School for Autism since 2015. Working within a spectrum of roles, starting as a TA in the classrooms, to residential worker and then taking up the role of Family Support Worker in September 2019. </a:t>
            </a:r>
          </a:p>
          <a:p>
            <a:r>
              <a:rPr lang="en-GB" sz="1200" dirty="0" smtClean="0"/>
              <a:t>Gemma is level 4 qualified in Health and Social care and also has her Registered </a:t>
            </a:r>
            <a:r>
              <a:rPr lang="en-GB" sz="1200" dirty="0"/>
              <a:t>M</a:t>
            </a:r>
            <a:r>
              <a:rPr lang="en-GB" sz="1200" dirty="0" smtClean="0"/>
              <a:t>anagers </a:t>
            </a:r>
            <a:r>
              <a:rPr lang="en-GB" sz="1200" dirty="0"/>
              <a:t>A</a:t>
            </a:r>
            <a:r>
              <a:rPr lang="en-GB" sz="1200" dirty="0" smtClean="0"/>
              <a:t>ward.</a:t>
            </a:r>
          </a:p>
          <a:p>
            <a:r>
              <a:rPr lang="en-GB" sz="1200" dirty="0" smtClean="0"/>
              <a:t>Gemma is DSL trained and requalifies annually, along with attending all relevant safeguarding training and school training through our online system of </a:t>
            </a:r>
            <a:r>
              <a:rPr lang="en-GB" sz="1200" dirty="0" err="1" smtClean="0"/>
              <a:t>Educare</a:t>
            </a:r>
            <a:r>
              <a:rPr lang="en-GB" sz="1200" dirty="0" smtClean="0"/>
              <a:t>. </a:t>
            </a:r>
          </a:p>
          <a:p>
            <a:endParaRPr lang="en-GB" sz="1200" dirty="0"/>
          </a:p>
        </p:txBody>
      </p:sp>
      <p:sp>
        <p:nvSpPr>
          <p:cNvPr id="11" name="TextBox 10"/>
          <p:cNvSpPr txBox="1"/>
          <p:nvPr/>
        </p:nvSpPr>
        <p:spPr>
          <a:xfrm>
            <a:off x="3370624" y="2657285"/>
            <a:ext cx="2746579" cy="3970318"/>
          </a:xfrm>
          <a:prstGeom prst="rect">
            <a:avLst/>
          </a:prstGeom>
          <a:noFill/>
        </p:spPr>
        <p:txBody>
          <a:bodyPr wrap="square" rtlCol="0">
            <a:spAutoFit/>
          </a:bodyPr>
          <a:lstStyle/>
          <a:p>
            <a:r>
              <a:rPr lang="en-GB" sz="1200" dirty="0" smtClean="0"/>
              <a:t>Kelly has worked at Holbrook School for Autism </a:t>
            </a:r>
            <a:r>
              <a:rPr lang="en-GB" sz="1200" dirty="0" smtClean="0"/>
              <a:t>since 2001.</a:t>
            </a:r>
            <a:endParaRPr lang="en-GB" sz="1200" dirty="0" smtClean="0"/>
          </a:p>
          <a:p>
            <a:r>
              <a:rPr lang="en-GB" sz="1200" dirty="0" smtClean="0"/>
              <a:t>Kelly began her career at Holbrook within the residential unit and became the Head of Care </a:t>
            </a:r>
            <a:r>
              <a:rPr lang="en-GB" sz="1200" dirty="0" smtClean="0"/>
              <a:t>in 2004.</a:t>
            </a:r>
          </a:p>
          <a:p>
            <a:r>
              <a:rPr lang="en-GB" sz="1200" dirty="0" smtClean="0"/>
              <a:t>Kelly’s </a:t>
            </a:r>
            <a:r>
              <a:rPr lang="en-GB" sz="1200" dirty="0" smtClean="0"/>
              <a:t>skills within safeguarding were recognised as needing to be applied within the whole school and joined the SLT as the Head of Safeguarding and Pastoral in </a:t>
            </a:r>
            <a:r>
              <a:rPr lang="en-GB" sz="1200" dirty="0" smtClean="0"/>
              <a:t>2018</a:t>
            </a:r>
            <a:r>
              <a:rPr lang="en-GB" sz="1200" dirty="0"/>
              <a:t>.</a:t>
            </a:r>
            <a:endParaRPr lang="en-GB" sz="1200" dirty="0" smtClean="0"/>
          </a:p>
          <a:p>
            <a:r>
              <a:rPr lang="en-GB" sz="1200" dirty="0" smtClean="0"/>
              <a:t>Kelly is level 5 qualified </a:t>
            </a:r>
            <a:r>
              <a:rPr lang="en-GB" sz="1200" dirty="0" smtClean="0"/>
              <a:t>in Leadership and </a:t>
            </a:r>
            <a:r>
              <a:rPr lang="en-GB" sz="1200" dirty="0" smtClean="0"/>
              <a:t>M</a:t>
            </a:r>
            <a:r>
              <a:rPr lang="en-GB" sz="1200" dirty="0" smtClean="0"/>
              <a:t>anagement and University Certificate in Autism. </a:t>
            </a:r>
            <a:endParaRPr lang="en-GB" sz="1200" dirty="0" smtClean="0"/>
          </a:p>
          <a:p>
            <a:r>
              <a:rPr lang="en-GB" sz="1200" dirty="0" smtClean="0"/>
              <a:t>Kelly is DSL </a:t>
            </a:r>
            <a:r>
              <a:rPr lang="en-GB" sz="1200" dirty="0" smtClean="0"/>
              <a:t>trained and requalifies </a:t>
            </a:r>
            <a:r>
              <a:rPr lang="en-GB" sz="1200" dirty="0" smtClean="0"/>
              <a:t>annually, along with being an active </a:t>
            </a:r>
            <a:r>
              <a:rPr lang="en-GB" sz="1200" dirty="0" smtClean="0"/>
              <a:t>member of the local early help offer and attends regular training in relation to contextual safeguarding to ensure these practices are embedded within our school community.  </a:t>
            </a:r>
            <a:endParaRPr lang="en-GB" sz="1200" dirty="0"/>
          </a:p>
        </p:txBody>
      </p:sp>
    </p:spTree>
    <p:extLst>
      <p:ext uri="{BB962C8B-B14F-4D97-AF65-F5344CB8AC3E}">
        <p14:creationId xmlns:p14="http://schemas.microsoft.com/office/powerpoint/2010/main" val="157061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Parental experiences</a:t>
            </a:r>
            <a:endParaRPr lang="en-GB" dirty="0"/>
          </a:p>
        </p:txBody>
      </p:sp>
      <p:sp>
        <p:nvSpPr>
          <p:cNvPr id="4" name="Text Placeholder 3"/>
          <p:cNvSpPr>
            <a:spLocks noGrp="1"/>
          </p:cNvSpPr>
          <p:nvPr>
            <p:ph type="body" sz="half" idx="2"/>
          </p:nvPr>
        </p:nvSpPr>
        <p:spPr>
          <a:xfrm>
            <a:off x="680322" y="2336873"/>
            <a:ext cx="11041778" cy="4076627"/>
          </a:xfrm>
        </p:spPr>
        <p:txBody>
          <a:bodyPr>
            <a:normAutofit fontScale="92500" lnSpcReduction="10000"/>
          </a:bodyPr>
          <a:lstStyle/>
          <a:p>
            <a:r>
              <a:rPr lang="en-GB" dirty="0"/>
              <a:t>“The school is very supportive and caring, and very approachable. My child had issues at home, so they arranged for FASST to come in, and referrals were made to the hospital as well. I am much more confident now about how to help my child. They help with supporting letters. They are very caring and respectful. Before my child started at the school, they visited us at home. We met the staff. Transition into the school was at our own pace. When my child was changing classrooms, they provided a social story, which helped us to talk about what would be happening next.”</a:t>
            </a:r>
          </a:p>
          <a:p>
            <a:r>
              <a:rPr lang="en-GB" dirty="0"/>
              <a:t> </a:t>
            </a:r>
          </a:p>
          <a:p>
            <a:r>
              <a:rPr lang="en-GB" dirty="0"/>
              <a:t>“It’s a partnership with our family, team work. I can’t praise the team enough. The door is always open. The Seesaw app is really good. I can say my child is struggling, to forewarn his teacher. They message me back and say this is how we are going to deal with this. Teaching Assistants send us WOW moments.” </a:t>
            </a:r>
          </a:p>
          <a:p>
            <a:r>
              <a:rPr lang="en-GB" dirty="0"/>
              <a:t> </a:t>
            </a:r>
          </a:p>
          <a:p>
            <a:r>
              <a:rPr lang="en-GB" dirty="0"/>
              <a:t>“The school is like a family. The Family Support Worker has started informal coffee and chats with parents in the local church hall. We share ideas about how to deal with problems. We find out about holiday activities. I have had help with toileting, and with brushing teeth. My children are more calm now, and can accept change. I get a daily update through Seesaw. They help with anything. Because of the help we have had, my children are happy to go to school.”</a:t>
            </a:r>
          </a:p>
          <a:p>
            <a:r>
              <a:rPr lang="en-GB" dirty="0"/>
              <a:t> </a:t>
            </a:r>
          </a:p>
          <a:p>
            <a:r>
              <a:rPr lang="en-GB" dirty="0"/>
              <a:t>“Signposting events are really well-run and relevant. They ask us what we need. Agencies come in, including autism services, the Special Needs Circle, Sunshine, and even solicitors.”</a:t>
            </a:r>
          </a:p>
          <a:p>
            <a:endParaRPr lang="en-GB" sz="1400" dirty="0"/>
          </a:p>
        </p:txBody>
      </p:sp>
    </p:spTree>
    <p:extLst>
      <p:ext uri="{BB962C8B-B14F-4D97-AF65-F5344CB8AC3E}">
        <p14:creationId xmlns:p14="http://schemas.microsoft.com/office/powerpoint/2010/main" val="210906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Senior Leadership Team:</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24" y="2309790"/>
            <a:ext cx="1438728" cy="17984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628" y="2309790"/>
            <a:ext cx="1123406" cy="1811335"/>
          </a:xfrm>
          <a:prstGeom prst="rect">
            <a:avLst/>
          </a:prstGeom>
        </p:spPr>
      </p:pic>
      <p:pic>
        <p:nvPicPr>
          <p:cNvPr id="6" name="Picture 5"/>
          <p:cNvPicPr>
            <a:picLocks noChangeAspect="1"/>
          </p:cNvPicPr>
          <p:nvPr/>
        </p:nvPicPr>
        <p:blipFill>
          <a:blip r:embed="rId4"/>
          <a:stretch>
            <a:fillRect/>
          </a:stretch>
        </p:blipFill>
        <p:spPr>
          <a:xfrm>
            <a:off x="6004575" y="2332090"/>
            <a:ext cx="1438729" cy="1798411"/>
          </a:xfrm>
          <a:prstGeom prst="rect">
            <a:avLst/>
          </a:prstGeom>
        </p:spPr>
      </p:pic>
      <p:pic>
        <p:nvPicPr>
          <p:cNvPr id="7" name="Picture 6"/>
          <p:cNvPicPr>
            <a:picLocks noChangeAspect="1"/>
          </p:cNvPicPr>
          <p:nvPr/>
        </p:nvPicPr>
        <p:blipFill>
          <a:blip r:embed="rId5"/>
          <a:stretch>
            <a:fillRect/>
          </a:stretch>
        </p:blipFill>
        <p:spPr>
          <a:xfrm>
            <a:off x="1306452" y="4806968"/>
            <a:ext cx="1544130" cy="1738534"/>
          </a:xfrm>
          <a:prstGeom prst="rect">
            <a:avLst/>
          </a:prstGeom>
        </p:spPr>
      </p:pic>
      <p:pic>
        <p:nvPicPr>
          <p:cNvPr id="8" name="Picture 7"/>
          <p:cNvPicPr>
            <a:picLocks noChangeAspect="1"/>
          </p:cNvPicPr>
          <p:nvPr/>
        </p:nvPicPr>
        <p:blipFill>
          <a:blip r:embed="rId6"/>
          <a:stretch>
            <a:fillRect/>
          </a:stretch>
        </p:blipFill>
        <p:spPr>
          <a:xfrm>
            <a:off x="4666359" y="4831833"/>
            <a:ext cx="1353480" cy="1696754"/>
          </a:xfrm>
          <a:prstGeom prst="rect">
            <a:avLst/>
          </a:prstGeom>
        </p:spPr>
      </p:pic>
      <p:pic>
        <p:nvPicPr>
          <p:cNvPr id="9" name="Picture 8"/>
          <p:cNvPicPr>
            <a:picLocks noChangeAspect="1"/>
          </p:cNvPicPr>
          <p:nvPr/>
        </p:nvPicPr>
        <p:blipFill>
          <a:blip r:embed="rId7"/>
          <a:stretch>
            <a:fillRect/>
          </a:stretch>
        </p:blipFill>
        <p:spPr>
          <a:xfrm>
            <a:off x="8107264" y="4823883"/>
            <a:ext cx="1363763" cy="1704704"/>
          </a:xfrm>
          <a:prstGeom prst="rect">
            <a:avLst/>
          </a:prstGeom>
        </p:spPr>
      </p:pic>
      <p:sp>
        <p:nvSpPr>
          <p:cNvPr id="11" name="TextBox 10"/>
          <p:cNvSpPr txBox="1"/>
          <p:nvPr/>
        </p:nvSpPr>
        <p:spPr>
          <a:xfrm>
            <a:off x="1971414" y="2407640"/>
            <a:ext cx="1308682" cy="523220"/>
          </a:xfrm>
          <a:prstGeom prst="rect">
            <a:avLst/>
          </a:prstGeom>
          <a:noFill/>
        </p:spPr>
        <p:txBody>
          <a:bodyPr wrap="square" rtlCol="0">
            <a:spAutoFit/>
          </a:bodyPr>
          <a:lstStyle/>
          <a:p>
            <a:r>
              <a:rPr lang="en-GB" sz="1400" dirty="0" smtClean="0"/>
              <a:t>Sam </a:t>
            </a:r>
            <a:r>
              <a:rPr lang="en-GB" sz="1400" dirty="0" err="1" smtClean="0"/>
              <a:t>Bayliss</a:t>
            </a:r>
            <a:r>
              <a:rPr lang="en-GB" sz="1400" dirty="0" smtClean="0"/>
              <a:t> Headteacher</a:t>
            </a:r>
            <a:endParaRPr lang="en-GB" sz="1400" dirty="0"/>
          </a:p>
        </p:txBody>
      </p:sp>
      <p:sp>
        <p:nvSpPr>
          <p:cNvPr id="12" name="TextBox 11"/>
          <p:cNvSpPr txBox="1"/>
          <p:nvPr/>
        </p:nvSpPr>
        <p:spPr>
          <a:xfrm>
            <a:off x="4688758" y="2407352"/>
            <a:ext cx="1308682" cy="738664"/>
          </a:xfrm>
          <a:prstGeom prst="rect">
            <a:avLst/>
          </a:prstGeom>
          <a:noFill/>
        </p:spPr>
        <p:txBody>
          <a:bodyPr wrap="square" rtlCol="0">
            <a:spAutoFit/>
          </a:bodyPr>
          <a:lstStyle/>
          <a:p>
            <a:r>
              <a:rPr lang="en-GB" sz="1400" dirty="0" smtClean="0"/>
              <a:t>Lucy Hunt</a:t>
            </a:r>
          </a:p>
          <a:p>
            <a:r>
              <a:rPr lang="en-GB" sz="1400" dirty="0" smtClean="0"/>
              <a:t>Deputy Headteacher</a:t>
            </a:r>
            <a:endParaRPr lang="en-GB" sz="1400" dirty="0"/>
          </a:p>
        </p:txBody>
      </p:sp>
      <p:sp>
        <p:nvSpPr>
          <p:cNvPr id="13" name="TextBox 12"/>
          <p:cNvSpPr txBox="1"/>
          <p:nvPr/>
        </p:nvSpPr>
        <p:spPr>
          <a:xfrm>
            <a:off x="7628487" y="2407640"/>
            <a:ext cx="1308682" cy="954107"/>
          </a:xfrm>
          <a:prstGeom prst="rect">
            <a:avLst/>
          </a:prstGeom>
          <a:noFill/>
        </p:spPr>
        <p:txBody>
          <a:bodyPr wrap="square" rtlCol="0">
            <a:spAutoFit/>
          </a:bodyPr>
          <a:lstStyle/>
          <a:p>
            <a:r>
              <a:rPr lang="en-GB" sz="1400" dirty="0" smtClean="0"/>
              <a:t>Richard Jackson Deputy Headteacher</a:t>
            </a:r>
            <a:endParaRPr lang="en-GB" sz="1400" dirty="0"/>
          </a:p>
        </p:txBody>
      </p:sp>
      <p:sp>
        <p:nvSpPr>
          <p:cNvPr id="14" name="TextBox 13"/>
          <p:cNvSpPr txBox="1"/>
          <p:nvPr/>
        </p:nvSpPr>
        <p:spPr>
          <a:xfrm>
            <a:off x="3045840" y="4961829"/>
            <a:ext cx="1308682" cy="954107"/>
          </a:xfrm>
          <a:prstGeom prst="rect">
            <a:avLst/>
          </a:prstGeom>
          <a:noFill/>
        </p:spPr>
        <p:txBody>
          <a:bodyPr wrap="square" rtlCol="0">
            <a:spAutoFit/>
          </a:bodyPr>
          <a:lstStyle/>
          <a:p>
            <a:r>
              <a:rPr lang="en-GB" sz="1400" dirty="0" smtClean="0"/>
              <a:t>Kelly Thorne</a:t>
            </a:r>
          </a:p>
          <a:p>
            <a:r>
              <a:rPr lang="en-GB" sz="1400" dirty="0" smtClean="0"/>
              <a:t>Pastoral &amp; Safeguarding Lead</a:t>
            </a:r>
            <a:endParaRPr lang="en-GB" sz="1400" dirty="0"/>
          </a:p>
        </p:txBody>
      </p:sp>
      <p:sp>
        <p:nvSpPr>
          <p:cNvPr id="18" name="TextBox 17"/>
          <p:cNvSpPr txBox="1"/>
          <p:nvPr/>
        </p:nvSpPr>
        <p:spPr>
          <a:xfrm>
            <a:off x="6170299" y="4961829"/>
            <a:ext cx="1493240" cy="738664"/>
          </a:xfrm>
          <a:prstGeom prst="rect">
            <a:avLst/>
          </a:prstGeom>
          <a:noFill/>
        </p:spPr>
        <p:txBody>
          <a:bodyPr wrap="square" rtlCol="0">
            <a:spAutoFit/>
          </a:bodyPr>
          <a:lstStyle/>
          <a:p>
            <a:r>
              <a:rPr lang="en-GB" sz="1400" dirty="0" smtClean="0"/>
              <a:t>Louise Story </a:t>
            </a:r>
          </a:p>
          <a:p>
            <a:r>
              <a:rPr lang="en-GB" sz="1400" dirty="0" smtClean="0"/>
              <a:t>Assistant </a:t>
            </a:r>
            <a:r>
              <a:rPr lang="en-GB" sz="1400" dirty="0" err="1" smtClean="0"/>
              <a:t>Headteacher</a:t>
            </a:r>
            <a:endParaRPr lang="en-GB" sz="1400" dirty="0"/>
          </a:p>
        </p:txBody>
      </p:sp>
      <p:sp>
        <p:nvSpPr>
          <p:cNvPr id="19" name="TextBox 18"/>
          <p:cNvSpPr txBox="1"/>
          <p:nvPr/>
        </p:nvSpPr>
        <p:spPr>
          <a:xfrm>
            <a:off x="9821931" y="4961829"/>
            <a:ext cx="1736521" cy="738664"/>
          </a:xfrm>
          <a:prstGeom prst="rect">
            <a:avLst/>
          </a:prstGeom>
          <a:noFill/>
        </p:spPr>
        <p:txBody>
          <a:bodyPr wrap="square" rtlCol="0">
            <a:spAutoFit/>
          </a:bodyPr>
          <a:lstStyle/>
          <a:p>
            <a:r>
              <a:rPr lang="en-GB" sz="1400" dirty="0" smtClean="0"/>
              <a:t>Sally </a:t>
            </a:r>
            <a:r>
              <a:rPr lang="en-GB" sz="1400" dirty="0" err="1" smtClean="0"/>
              <a:t>Petcher</a:t>
            </a:r>
            <a:r>
              <a:rPr lang="en-GB" sz="1400" dirty="0" smtClean="0"/>
              <a:t> Assistant </a:t>
            </a:r>
            <a:r>
              <a:rPr lang="en-GB" sz="1400" dirty="0" err="1" smtClean="0"/>
              <a:t>Headteacher</a:t>
            </a:r>
            <a:endParaRPr lang="en-GB" sz="1400" dirty="0"/>
          </a:p>
        </p:txBody>
      </p:sp>
    </p:spTree>
    <p:extLst>
      <p:ext uri="{BB962C8B-B14F-4D97-AF65-F5344CB8AC3E}">
        <p14:creationId xmlns:p14="http://schemas.microsoft.com/office/powerpoint/2010/main" val="254445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Our provision within school to ensure the physical and emotional welfare of our children and their families</a:t>
            </a:r>
            <a:endParaRPr lang="en-GB" dirty="0"/>
          </a:p>
        </p:txBody>
      </p:sp>
      <p:sp>
        <p:nvSpPr>
          <p:cNvPr id="12" name="Text Placeholder 11"/>
          <p:cNvSpPr>
            <a:spLocks noGrp="1"/>
          </p:cNvSpPr>
          <p:nvPr>
            <p:ph type="body" sz="half" idx="2"/>
          </p:nvPr>
        </p:nvSpPr>
        <p:spPr/>
        <p:txBody>
          <a:bodyPr>
            <a:normAutofit/>
          </a:bodyPr>
          <a:lstStyle/>
          <a:p>
            <a:r>
              <a:rPr lang="en-GB" sz="5400" dirty="0" smtClean="0"/>
              <a:t>Pastoral</a:t>
            </a:r>
            <a:endParaRPr lang="en-GB" sz="5400" dirty="0"/>
          </a:p>
        </p:txBody>
      </p:sp>
    </p:spTree>
    <p:extLst>
      <p:ext uri="{BB962C8B-B14F-4D97-AF65-F5344CB8AC3E}">
        <p14:creationId xmlns:p14="http://schemas.microsoft.com/office/powerpoint/2010/main" val="31217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basic social unit consisting of parents and their children, whether dwelling together or not. Inclusive of step parents, carers, grandparents and extended family members</a:t>
            </a:r>
            <a:br>
              <a:rPr lang="en-GB" dirty="0" smtClean="0"/>
            </a:br>
            <a:endParaRPr lang="en-GB" dirty="0"/>
          </a:p>
        </p:txBody>
      </p:sp>
      <p:sp>
        <p:nvSpPr>
          <p:cNvPr id="4" name="Text Placeholder 3"/>
          <p:cNvSpPr>
            <a:spLocks noGrp="1"/>
          </p:cNvSpPr>
          <p:nvPr>
            <p:ph type="body" sz="half" idx="2"/>
          </p:nvPr>
        </p:nvSpPr>
        <p:spPr/>
        <p:txBody>
          <a:bodyPr>
            <a:normAutofit/>
          </a:bodyPr>
          <a:lstStyle/>
          <a:p>
            <a:r>
              <a:rPr lang="en-GB" sz="5400" dirty="0" smtClean="0"/>
              <a:t>Family</a:t>
            </a:r>
            <a:endParaRPr lang="en-GB" sz="5400" dirty="0"/>
          </a:p>
        </p:txBody>
      </p:sp>
    </p:spTree>
    <p:extLst>
      <p:ext uri="{BB962C8B-B14F-4D97-AF65-F5344CB8AC3E}">
        <p14:creationId xmlns:p14="http://schemas.microsoft.com/office/powerpoint/2010/main" val="420486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of ethics</a:t>
            </a:r>
            <a:endParaRPr lang="en-GB" dirty="0"/>
          </a:p>
        </p:txBody>
      </p:sp>
      <p:sp>
        <p:nvSpPr>
          <p:cNvPr id="3" name="Content Placeholder 2"/>
          <p:cNvSpPr>
            <a:spLocks noGrp="1"/>
          </p:cNvSpPr>
          <p:nvPr>
            <p:ph idx="1"/>
          </p:nvPr>
        </p:nvSpPr>
        <p:spPr>
          <a:xfrm>
            <a:off x="680321" y="2063692"/>
            <a:ext cx="10678373" cy="4706223"/>
          </a:xfrm>
        </p:spPr>
        <p:txBody>
          <a:bodyPr>
            <a:normAutofit/>
          </a:bodyPr>
          <a:lstStyle/>
          <a:p>
            <a:pPr marL="0" lvl="0" indent="0">
              <a:buNone/>
            </a:pPr>
            <a:r>
              <a:rPr lang="en-GB" sz="2000" b="1" u="sng" dirty="0" smtClean="0"/>
              <a:t>What </a:t>
            </a:r>
            <a:r>
              <a:rPr lang="en-GB" sz="2000" b="1" u="sng" dirty="0"/>
              <a:t>are our values and ethos at Holbrook School for </a:t>
            </a:r>
            <a:r>
              <a:rPr lang="en-GB" sz="2000" b="1" u="sng" dirty="0" smtClean="0"/>
              <a:t>Autism?</a:t>
            </a:r>
          </a:p>
          <a:p>
            <a:pPr marL="0" lvl="0" indent="0">
              <a:buNone/>
            </a:pPr>
            <a:r>
              <a:rPr lang="en-GB" sz="2000" dirty="0"/>
              <a:t>A school value identifies something in-</a:t>
            </a:r>
            <a:r>
              <a:rPr lang="en-GB" sz="2000" dirty="0" err="1"/>
              <a:t>trinsically</a:t>
            </a:r>
            <a:r>
              <a:rPr lang="en-GB" sz="2000" dirty="0"/>
              <a:t> valuable or desirable for students and </a:t>
            </a:r>
            <a:r>
              <a:rPr lang="en-GB" sz="2000" dirty="0" smtClean="0"/>
              <a:t>adults,</a:t>
            </a:r>
            <a:r>
              <a:rPr lang="en-GB" sz="2000" dirty="0"/>
              <a:t> which can be reflected in one's behaviour. Values articulate the moral and academic expectations for everyone in the school community, ensuring that every child who attends is aware of what the school aims to achieve for them. Furthermore, school values are instrumental in setting conduct </a:t>
            </a:r>
            <a:r>
              <a:rPr lang="en-GB" sz="2000" dirty="0" smtClean="0"/>
              <a:t>standards and </a:t>
            </a:r>
            <a:r>
              <a:rPr lang="en-GB" sz="2000" dirty="0"/>
              <a:t>reinforcing the school's behaviour policy.</a:t>
            </a:r>
          </a:p>
          <a:p>
            <a:pPr marL="0" lvl="0" indent="0">
              <a:buNone/>
            </a:pPr>
            <a:endParaRPr lang="en-GB" sz="2000" b="1" u="sng" dirty="0"/>
          </a:p>
          <a:p>
            <a:pPr marL="0" indent="0">
              <a:buNone/>
            </a:pPr>
            <a:r>
              <a:rPr lang="en-GB" sz="2000" dirty="0"/>
              <a:t>Our Values - The targets that guide us in our learning, our work and our life at Holbrook School for </a:t>
            </a:r>
            <a:r>
              <a:rPr lang="en-GB" sz="2000" dirty="0" smtClean="0"/>
              <a:t>Autism</a:t>
            </a:r>
          </a:p>
          <a:p>
            <a:r>
              <a:rPr lang="en-GB" sz="2000" dirty="0" smtClean="0"/>
              <a:t>Have fun</a:t>
            </a:r>
          </a:p>
          <a:p>
            <a:r>
              <a:rPr lang="en-GB" sz="2000" dirty="0" smtClean="0"/>
              <a:t>Support others</a:t>
            </a:r>
          </a:p>
          <a:p>
            <a:r>
              <a:rPr lang="en-GB" sz="2000" dirty="0" smtClean="0"/>
              <a:t>Achieve more </a:t>
            </a:r>
            <a:endParaRPr lang="en-GB" sz="2000" dirty="0"/>
          </a:p>
        </p:txBody>
      </p:sp>
    </p:spTree>
    <p:extLst>
      <p:ext uri="{BB962C8B-B14F-4D97-AF65-F5344CB8AC3E}">
        <p14:creationId xmlns:p14="http://schemas.microsoft.com/office/powerpoint/2010/main" val="118579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help</a:t>
            </a:r>
            <a:endParaRPr lang="en-GB" dirty="0"/>
          </a:p>
        </p:txBody>
      </p:sp>
      <p:sp>
        <p:nvSpPr>
          <p:cNvPr id="3" name="Content Placeholder 2"/>
          <p:cNvSpPr>
            <a:spLocks noGrp="1"/>
          </p:cNvSpPr>
          <p:nvPr>
            <p:ph idx="1"/>
          </p:nvPr>
        </p:nvSpPr>
        <p:spPr/>
        <p:txBody>
          <a:bodyPr>
            <a:normAutofit fontScale="77500" lnSpcReduction="20000"/>
          </a:bodyPr>
          <a:lstStyle/>
          <a:p>
            <a:pPr lvl="0"/>
            <a:r>
              <a:rPr lang="en-GB" dirty="0" smtClean="0"/>
              <a:t>Holbrook </a:t>
            </a:r>
            <a:r>
              <a:rPr lang="en-GB" dirty="0"/>
              <a:t>has developed its early help offer in line with demand and in conjunction with Esteem. Holbrook </a:t>
            </a:r>
            <a:r>
              <a:rPr lang="en-GB" dirty="0" smtClean="0"/>
              <a:t>employs </a:t>
            </a:r>
            <a:r>
              <a:rPr lang="en-GB" dirty="0"/>
              <a:t>a family support worker 4 days a week and the aim of their </a:t>
            </a:r>
            <a:r>
              <a:rPr lang="en-GB" dirty="0" smtClean="0"/>
              <a:t>role, </a:t>
            </a:r>
            <a:r>
              <a:rPr lang="en-GB" dirty="0"/>
              <a:t>as supported by our safeguarding and pastoral </a:t>
            </a:r>
            <a:r>
              <a:rPr lang="en-GB" dirty="0" smtClean="0"/>
              <a:t>lead, </a:t>
            </a:r>
            <a:r>
              <a:rPr lang="en-GB" dirty="0"/>
              <a:t>is primarily ‘earliest’ help. </a:t>
            </a:r>
          </a:p>
          <a:p>
            <a:pPr lvl="0"/>
            <a:r>
              <a:rPr lang="en-GB" dirty="0"/>
              <a:t>The role ensures family and student issues that arise on a daily basis can be resolved quickly and efficiently by a member of staff that has an in-depth knowledge of their needs and condition. Working closely with Esteem it also gives school the ability to now refer any tier two issues through the </a:t>
            </a:r>
            <a:r>
              <a:rPr lang="en-GB" dirty="0" smtClean="0"/>
              <a:t>Multi Academy Trust - Esteem </a:t>
            </a:r>
            <a:r>
              <a:rPr lang="en-GB" dirty="0"/>
              <a:t>who allocate cases accordingly.</a:t>
            </a:r>
          </a:p>
          <a:p>
            <a:pPr lvl="0"/>
            <a:r>
              <a:rPr lang="en-GB" dirty="0"/>
              <a:t>All tier three and immediate safeguarding concerns are advanced as before through social care.</a:t>
            </a:r>
          </a:p>
          <a:p>
            <a:pPr lvl="0"/>
            <a:r>
              <a:rPr lang="en-GB" dirty="0"/>
              <a:t>As a school we are also holding a safeguarding day once every half term where there will be a break from normal timetables and the day will have a safeguarding focus in order for the whole school to receive an appropriate level of input from outside agencies.</a:t>
            </a:r>
          </a:p>
          <a:p>
            <a:pPr marL="0" indent="0">
              <a:buNone/>
            </a:pPr>
            <a:endParaRPr lang="en-GB" dirty="0"/>
          </a:p>
          <a:p>
            <a:endParaRPr lang="en-GB" dirty="0"/>
          </a:p>
        </p:txBody>
      </p:sp>
    </p:spTree>
    <p:extLst>
      <p:ext uri="{BB962C8B-B14F-4D97-AF65-F5344CB8AC3E}">
        <p14:creationId xmlns:p14="http://schemas.microsoft.com/office/powerpoint/2010/main" val="99469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pastoral support offer, empowers families with knowledge and skills</a:t>
            </a:r>
            <a:endParaRPr lang="en-GB" dirty="0"/>
          </a:p>
        </p:txBody>
      </p:sp>
      <p:sp>
        <p:nvSpPr>
          <p:cNvPr id="4" name="Text Placeholder 3"/>
          <p:cNvSpPr>
            <a:spLocks noGrp="1"/>
          </p:cNvSpPr>
          <p:nvPr>
            <p:ph type="body" sz="half" idx="2"/>
          </p:nvPr>
        </p:nvSpPr>
        <p:spPr/>
        <p:txBody>
          <a:bodyPr>
            <a:normAutofit/>
          </a:bodyPr>
          <a:lstStyle/>
          <a:p>
            <a:r>
              <a:rPr lang="en-GB" sz="5400" dirty="0" smtClean="0"/>
              <a:t>The offer</a:t>
            </a:r>
            <a:endParaRPr lang="en-GB" sz="5400" dirty="0"/>
          </a:p>
        </p:txBody>
      </p:sp>
    </p:spTree>
    <p:extLst>
      <p:ext uri="{BB962C8B-B14F-4D97-AF65-F5344CB8AC3E}">
        <p14:creationId xmlns:p14="http://schemas.microsoft.com/office/powerpoint/2010/main" val="298043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Our approach follows the Thrive model framework</a:t>
            </a:r>
            <a:endParaRPr lang="en-GB" dirty="0"/>
          </a:p>
        </p:txBody>
      </p:sp>
      <p:sp>
        <p:nvSpPr>
          <p:cNvPr id="8" name="Text Placeholder 7"/>
          <p:cNvSpPr>
            <a:spLocks noGrp="1"/>
          </p:cNvSpPr>
          <p:nvPr>
            <p:ph type="body" idx="1"/>
          </p:nvPr>
        </p:nvSpPr>
        <p:spPr>
          <a:xfrm>
            <a:off x="680319" y="2256638"/>
            <a:ext cx="4472327" cy="3598877"/>
          </a:xfrm>
        </p:spPr>
        <p:txBody>
          <a:bodyPr>
            <a:normAutofit/>
          </a:bodyPr>
          <a:lstStyle/>
          <a:p>
            <a:r>
              <a:rPr lang="en-GB" b="0" dirty="0" smtClean="0"/>
              <a:t>This is an integrated, person centred and needs led approach to delivering support for children, young people and families.</a:t>
            </a:r>
            <a:r>
              <a:rPr lang="en-GB" b="0" dirty="0"/>
              <a:t> Thrive places an emphasis on prevention and early </a:t>
            </a:r>
            <a:r>
              <a:rPr lang="en-GB" b="0" dirty="0" smtClean="0"/>
              <a:t>intervention.</a:t>
            </a:r>
          </a:p>
          <a:p>
            <a:endParaRPr lang="en-GB" b="0" dirty="0"/>
          </a:p>
          <a:p>
            <a:endParaRPr lang="en-GB" b="0" dirty="0" smtClean="0"/>
          </a:p>
        </p:txBody>
      </p:sp>
      <p:pic>
        <p:nvPicPr>
          <p:cNvPr id="14" name="Picture 13"/>
          <p:cNvPicPr>
            <a:picLocks noChangeAspect="1"/>
          </p:cNvPicPr>
          <p:nvPr/>
        </p:nvPicPr>
        <p:blipFill>
          <a:blip r:embed="rId2"/>
          <a:stretch>
            <a:fillRect/>
          </a:stretch>
        </p:blipFill>
        <p:spPr>
          <a:xfrm>
            <a:off x="6454283" y="2193713"/>
            <a:ext cx="3704785" cy="4070845"/>
          </a:xfrm>
          <a:prstGeom prst="rect">
            <a:avLst/>
          </a:prstGeom>
        </p:spPr>
      </p:pic>
    </p:spTree>
    <p:extLst>
      <p:ext uri="{BB962C8B-B14F-4D97-AF65-F5344CB8AC3E}">
        <p14:creationId xmlns:p14="http://schemas.microsoft.com/office/powerpoint/2010/main" val="371599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provide……</a:t>
            </a:r>
            <a:endParaRPr lang="en-GB" dirty="0"/>
          </a:p>
        </p:txBody>
      </p:sp>
      <p:sp>
        <p:nvSpPr>
          <p:cNvPr id="3" name="Content Placeholder 2"/>
          <p:cNvSpPr>
            <a:spLocks noGrp="1"/>
          </p:cNvSpPr>
          <p:nvPr>
            <p:ph idx="1"/>
          </p:nvPr>
        </p:nvSpPr>
        <p:spPr>
          <a:xfrm>
            <a:off x="254001" y="2105637"/>
            <a:ext cx="10040182" cy="4574564"/>
          </a:xfrm>
        </p:spPr>
        <p:txBody>
          <a:bodyPr>
            <a:normAutofit/>
          </a:bodyPr>
          <a:lstStyle/>
          <a:p>
            <a:r>
              <a:rPr lang="en-GB" sz="1800" dirty="0"/>
              <a:t>Formal</a:t>
            </a:r>
          </a:p>
          <a:p>
            <a:pPr marL="0" indent="0">
              <a:buNone/>
            </a:pPr>
            <a:r>
              <a:rPr lang="en-GB" sz="1800" dirty="0"/>
              <a:t>Annual signposting event to bring together families and services face to face. </a:t>
            </a:r>
          </a:p>
          <a:p>
            <a:pPr marL="0" indent="0">
              <a:buNone/>
            </a:pPr>
            <a:r>
              <a:rPr lang="en-GB" sz="1800" dirty="0"/>
              <a:t>Attendance monitoring and assessment of need for further support where required. </a:t>
            </a:r>
            <a:endParaRPr lang="en-GB" sz="1800" dirty="0" smtClean="0"/>
          </a:p>
          <a:p>
            <a:pPr marL="0" indent="0">
              <a:buNone/>
            </a:pPr>
            <a:r>
              <a:rPr lang="en-GB" sz="1800" dirty="0" smtClean="0"/>
              <a:t>Supporting the learning development of all staff in areas of safeguarding, medical and health needs. </a:t>
            </a:r>
          </a:p>
          <a:p>
            <a:pPr marL="0" indent="0">
              <a:buNone/>
            </a:pPr>
            <a:r>
              <a:rPr lang="en-GB" sz="1800" dirty="0" smtClean="0"/>
              <a:t>Family forum to enable families to contribute towards the development of the school. </a:t>
            </a:r>
          </a:p>
          <a:p>
            <a:pPr marL="0" indent="0">
              <a:buNone/>
            </a:pPr>
            <a:r>
              <a:rPr lang="en-GB" sz="1800" dirty="0" smtClean="0"/>
              <a:t>Completion of statements for external agencies, funding and benefits</a:t>
            </a:r>
          </a:p>
          <a:p>
            <a:pPr marL="0" indent="0">
              <a:buNone/>
            </a:pPr>
            <a:r>
              <a:rPr lang="en-GB" sz="1800" dirty="0" smtClean="0"/>
              <a:t>Referrals to external services</a:t>
            </a:r>
          </a:p>
          <a:p>
            <a:pPr marL="0" indent="0">
              <a:buNone/>
            </a:pPr>
            <a:r>
              <a:rPr lang="en-GB" sz="1800" dirty="0" smtClean="0"/>
              <a:t>Home visits to support transitions, learning and reintegration</a:t>
            </a:r>
          </a:p>
          <a:p>
            <a:pPr marL="0" indent="0">
              <a:buNone/>
            </a:pPr>
            <a:r>
              <a:rPr lang="en-GB" sz="1800" dirty="0" smtClean="0"/>
              <a:t>External service workshops linked to key safeguarding themes</a:t>
            </a:r>
          </a:p>
          <a:p>
            <a:pPr marL="0" indent="0">
              <a:buNone/>
            </a:pPr>
            <a:r>
              <a:rPr lang="en-GB" sz="1800" dirty="0" smtClean="0"/>
              <a:t>Safeguarding theme days across the pathways and curriculum and activities shared with families</a:t>
            </a:r>
            <a:endParaRPr lang="en-GB" sz="1800" dirty="0"/>
          </a:p>
          <a:p>
            <a:pPr marL="0" indent="0">
              <a:buNone/>
            </a:pPr>
            <a:endParaRPr lang="en-GB" sz="2000" dirty="0" smtClean="0"/>
          </a:p>
          <a:p>
            <a:endParaRPr lang="en-GB" sz="2000" dirty="0"/>
          </a:p>
        </p:txBody>
      </p:sp>
    </p:spTree>
    <p:extLst>
      <p:ext uri="{BB962C8B-B14F-4D97-AF65-F5344CB8AC3E}">
        <p14:creationId xmlns:p14="http://schemas.microsoft.com/office/powerpoint/2010/main" val="353215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provide……</a:t>
            </a:r>
          </a:p>
        </p:txBody>
      </p:sp>
      <p:sp>
        <p:nvSpPr>
          <p:cNvPr id="3" name="Content Placeholder 2"/>
          <p:cNvSpPr>
            <a:spLocks noGrp="1"/>
          </p:cNvSpPr>
          <p:nvPr>
            <p:ph idx="1"/>
          </p:nvPr>
        </p:nvSpPr>
        <p:spPr>
          <a:xfrm>
            <a:off x="680321" y="2095500"/>
            <a:ext cx="10838579" cy="4394199"/>
          </a:xfrm>
        </p:spPr>
        <p:txBody>
          <a:bodyPr>
            <a:normAutofit/>
          </a:bodyPr>
          <a:lstStyle/>
          <a:p>
            <a:r>
              <a:rPr lang="en-GB" sz="1800" dirty="0"/>
              <a:t>Informal support </a:t>
            </a:r>
          </a:p>
          <a:p>
            <a:pPr marL="0" indent="0">
              <a:buNone/>
            </a:pPr>
            <a:r>
              <a:rPr lang="en-GB" sz="1800" dirty="0"/>
              <a:t>Cuppa and chat meetings once a half term held on site on our residential unit.</a:t>
            </a:r>
          </a:p>
          <a:p>
            <a:pPr marL="0" indent="0">
              <a:buNone/>
            </a:pPr>
            <a:r>
              <a:rPr lang="en-GB" sz="1800" dirty="0"/>
              <a:t>Telephone &amp; email contact directly with families.</a:t>
            </a:r>
          </a:p>
          <a:p>
            <a:pPr marL="0" indent="0">
              <a:buNone/>
            </a:pPr>
            <a:r>
              <a:rPr lang="en-GB" sz="1800" dirty="0"/>
              <a:t>Theme events throughout the year to support families coming </a:t>
            </a:r>
            <a:r>
              <a:rPr lang="en-GB" sz="1800" dirty="0" smtClean="0"/>
              <a:t>together, such as afternoon tea</a:t>
            </a:r>
            <a:endParaRPr lang="en-GB" sz="1800" dirty="0"/>
          </a:p>
          <a:p>
            <a:r>
              <a:rPr lang="en-GB" sz="1800" dirty="0" smtClean="0"/>
              <a:t>Media</a:t>
            </a:r>
            <a:endParaRPr lang="en-GB" sz="1800" dirty="0"/>
          </a:p>
          <a:p>
            <a:pPr marL="0" indent="0">
              <a:buNone/>
            </a:pPr>
            <a:r>
              <a:rPr lang="en-GB" sz="1800" dirty="0"/>
              <a:t>Seesaw communication</a:t>
            </a:r>
          </a:p>
          <a:p>
            <a:pPr marL="0" indent="0">
              <a:buNone/>
            </a:pPr>
            <a:r>
              <a:rPr lang="en-GB" sz="1800" dirty="0"/>
              <a:t>Webpage section </a:t>
            </a:r>
          </a:p>
          <a:p>
            <a:pPr marL="0" indent="0">
              <a:buNone/>
            </a:pPr>
            <a:r>
              <a:rPr lang="en-GB" sz="1800" dirty="0"/>
              <a:t>Signposting referrals to externals services support for health, housing social care CAMHS </a:t>
            </a:r>
          </a:p>
          <a:p>
            <a:pPr marL="0" indent="0">
              <a:buNone/>
            </a:pPr>
            <a:r>
              <a:rPr lang="en-GB" sz="1800" dirty="0"/>
              <a:t>Add photos of events – people taking part</a:t>
            </a:r>
          </a:p>
          <a:p>
            <a:endParaRPr lang="en-GB" dirty="0"/>
          </a:p>
        </p:txBody>
      </p:sp>
    </p:spTree>
    <p:extLst>
      <p:ext uri="{BB962C8B-B14F-4D97-AF65-F5344CB8AC3E}">
        <p14:creationId xmlns:p14="http://schemas.microsoft.com/office/powerpoint/2010/main" val="246305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fc0a76f-e46c-4567-8201-3261fc369038" xsi:nil="true"/>
    <lcf76f155ced4ddcb4097134ff3c332f xmlns="85945ddf-55af-4754-a029-5120aacd4891">
      <Terms xmlns="http://schemas.microsoft.com/office/infopath/2007/PartnerControls"/>
    </lcf76f155ced4ddcb4097134ff3c332f>
    <SharedWithUsers xmlns="bfc0a76f-e46c-4567-8201-3261fc36903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24E1F42B728D41A7F0AE6675278FF2" ma:contentTypeVersion="15" ma:contentTypeDescription="Create a new document." ma:contentTypeScope="" ma:versionID="d373e1b10f3f7b355dcd5fe184564777">
  <xsd:schema xmlns:xsd="http://www.w3.org/2001/XMLSchema" xmlns:xs="http://www.w3.org/2001/XMLSchema" xmlns:p="http://schemas.microsoft.com/office/2006/metadata/properties" xmlns:ns2="85945ddf-55af-4754-a029-5120aacd4891" xmlns:ns3="bfc0a76f-e46c-4567-8201-3261fc369038" targetNamespace="http://schemas.microsoft.com/office/2006/metadata/properties" ma:root="true" ma:fieldsID="03751543bcbf0bd6829b49799876569f" ns2:_="" ns3:_="">
    <xsd:import namespace="85945ddf-55af-4754-a029-5120aacd4891"/>
    <xsd:import namespace="bfc0a76f-e46c-4567-8201-3261fc3690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45ddf-55af-4754-a029-5120aacd489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7bf8ddf-3123-4600-a572-9fcac7a0cce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c0a76f-e46c-4567-8201-3261fc3690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1b01177-3619-42bf-a671-4682ae0ad87a}" ma:internalName="TaxCatchAll" ma:showField="CatchAllData" ma:web="bfc0a76f-e46c-4567-8201-3261fc36903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87548-3769-479D-BC1B-5D7A7CFA8280}">
  <ds:schemaRefs>
    <ds:schemaRef ds:uri="http://schemas.microsoft.com/sharepoint/v3/contenttype/forms"/>
  </ds:schemaRefs>
</ds:datastoreItem>
</file>

<file path=customXml/itemProps2.xml><?xml version="1.0" encoding="utf-8"?>
<ds:datastoreItem xmlns:ds="http://schemas.openxmlformats.org/officeDocument/2006/customXml" ds:itemID="{5D9B602E-0118-4101-86C2-DAD4771ABC7E}">
  <ds:schemaRefs>
    <ds:schemaRef ds:uri="bfc0a76f-e46c-4567-8201-3261fc369038"/>
    <ds:schemaRef ds:uri="http://purl.org/dc/dcmitype/"/>
    <ds:schemaRef ds:uri="http://schemas.microsoft.com/office/2006/documentManagement/types"/>
    <ds:schemaRef ds:uri="http://schemas.microsoft.com/office/2006/metadata/properties"/>
    <ds:schemaRef ds:uri="85945ddf-55af-4754-a029-5120aacd4891"/>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20D003B0-F7F9-4FC6-A0ED-3802968E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945ddf-55af-4754-a029-5120aacd4891"/>
    <ds:schemaRef ds:uri="bfc0a76f-e46c-4567-8201-3261fc3690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24030</TotalTime>
  <Words>1778</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Statement of service</vt:lpstr>
      <vt:lpstr>Our provision within school to ensure the physical and emotional welfare of our children and their families</vt:lpstr>
      <vt:lpstr>The basic social unit consisting of parents and their children, whether dwelling together or not. Inclusive of step parents, carers, grandparents and extended family members </vt:lpstr>
      <vt:lpstr>Code of ethics</vt:lpstr>
      <vt:lpstr>Early help</vt:lpstr>
      <vt:lpstr>Our pastoral support offer, empowers families with knowledge and skills</vt:lpstr>
      <vt:lpstr>Our approach follows the Thrive model framework</vt:lpstr>
      <vt:lpstr>What we provide……</vt:lpstr>
      <vt:lpstr>What we provide……</vt:lpstr>
      <vt:lpstr>Consulting with families</vt:lpstr>
      <vt:lpstr>External organisations</vt:lpstr>
      <vt:lpstr>Who to contact with concerns</vt:lpstr>
      <vt:lpstr>LA’s Local offer</vt:lpstr>
      <vt:lpstr>Our professional development</vt:lpstr>
      <vt:lpstr>Parental experiences</vt:lpstr>
      <vt:lpstr>The Senior Leadership Team:</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service</dc:title>
  <dc:creator>Gemma Farrell</dc:creator>
  <cp:lastModifiedBy>Gemma Farrell</cp:lastModifiedBy>
  <cp:revision>47</cp:revision>
  <cp:lastPrinted>2024-05-17T10:53:54Z</cp:lastPrinted>
  <dcterms:created xsi:type="dcterms:W3CDTF">2023-03-30T11:48:51Z</dcterms:created>
  <dcterms:modified xsi:type="dcterms:W3CDTF">2024-05-22T09:47:50Z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0x010100A324E1F42B728D41A7F0AE6675278FF2</vt:lpwstr>
  </property>
  <property fmtid="{D5CDD505-2E9C-101B-9397-08002B2CF9AE}" pid="3" name="Order">
    <vt:r8>14600</vt:r8>
  </property>
  <property fmtid="{D5CDD505-2E9C-101B-9397-08002B2CF9AE}" pid="4" name="MediaServiceImageTags">
    <vt:lpwstr/>
  </property>
</Properties>
</file>